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87" r:id="rId2"/>
    <p:sldId id="256" r:id="rId3"/>
    <p:sldId id="389" r:id="rId4"/>
    <p:sldId id="390" r:id="rId5"/>
    <p:sldId id="391" r:id="rId6"/>
    <p:sldId id="392" r:id="rId7"/>
    <p:sldId id="388" r:id="rId8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>
        <p:scale>
          <a:sx n="60" d="100"/>
          <a:sy n="60" d="100"/>
        </p:scale>
        <p:origin x="8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64B831F-EC57-4548-9F61-C2C394F190D7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98E0734-569F-4BD1-B07F-BBCDEB8D54C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8099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E857-5320-4BE0-884F-C59E1877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323CA-3FD5-4E5C-A331-092FBDC8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5DBE5-A2AC-4CAC-AE9F-CAD6EF53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44FD1-E2CF-456E-A22D-D5B60A00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DC1D-C9EA-47CC-BD89-6F64C90B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241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DA9B-9EBF-489B-B645-557EDB7A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439C8-149D-4E73-AAD6-FC71E917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0136-398B-4C55-9C70-1A7CCDF9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BEFC-0C9D-4E48-A3F6-440FC0BB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1ED7C-7698-4CD9-9062-BC7EAEF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896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BED06-3207-43BE-BF9A-BA8977C1A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2C3A5-7CA7-4070-8199-D562FA634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7578-FD2E-43D5-B045-DFDC3ECA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A578-A1EB-4C1B-BEC5-BB9EDDDB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CC20C-3172-4341-A13C-3C828865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7744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CC2B-E469-4EF5-96A6-D9830C1A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C3F-428C-4902-897E-9B4B214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8BA41-9F0E-463B-8055-615F2E61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88E8-01CC-472B-88CC-423706C5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2929-B5DE-493C-B0B7-AD509720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036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1DDB-E92D-48D4-8907-1EC4E03C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0FCA-52A7-4EA6-8F77-CE75A8D3C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B75B2-AAEF-476F-B03F-46963769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1E2D1-C0BE-4C08-81FF-2B76F203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8A13B-F0A8-40DC-92E7-FCFB2A00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7154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68DE-8DCC-46CE-BE17-58BB029C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32AA9-6A92-4907-8EE3-ECF5C60AF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493DD-C1FC-42AE-AC75-57DBA511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C25DD-899E-4314-81BF-B28BE674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DE681-DF5B-4C3C-999C-595D46EE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AD437-006D-44E1-B2C3-D52D586B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4149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6132-EEB5-46A9-B81F-374D8F49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35C48-640B-4F8E-8882-E335F3BF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B1013-6705-4FCF-8979-3554A8AF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092DA-8580-4006-B387-4EA8655B8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30B93-BD40-489E-AADB-02EC3E08B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F6D61-0BD9-46B5-969D-70DC9116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C1899-54F5-45F6-9AD8-47F61FEC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23180-83FE-4F82-9CD2-C44C81D5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4135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A93-C1DD-4456-AF7E-1345A122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D3390-6D72-4E4D-BD3F-CC5484DD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4F26B-89D8-469F-9024-C42D4A29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6A2D3-2424-4803-BA28-764B2D20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7024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B74925-1A1A-4375-A3CF-D6F53947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64A58-14F3-40A4-BF09-1B7EF042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72CA-34F7-448D-B900-CE566F23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257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313-F861-4693-9670-B3C2F38A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66E1C-7326-4976-A2C4-8E861DCB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4D9C7-250C-4594-BEE1-8D0C42F2C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A7410-8621-4FF1-BA67-93F0941B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48DF5-B380-4D30-828B-26EC73C9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5444A-A0E7-470C-80B3-BBA6A53C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469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62EC-6073-4D13-B632-A5CF3C3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5693A2-16CC-469C-A9FE-5A31D1AF8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F367-754D-417A-BCB1-3123B43D2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8872C-691F-46F7-BE1E-74CE192A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383D0-5A24-4828-ABBA-E50C36BB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B95FB-7396-4E5C-B4C3-7D1AB1F9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632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120FD-0358-4A6E-8BFD-3619D8A9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61011-1123-4CD0-A84A-E9F3D0FF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8A9C-93E4-4C02-9C9C-5ADC4E31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93237-DCB0-4F3C-815D-57B35FF9F81C}" type="datetimeFigureOut">
              <a:rPr lang="fa-IR" smtClean="0"/>
              <a:t>09/03/1443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B60F4-6295-4D6F-A769-51A3F1DF8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D7E9-7232-403E-A780-4DDAF020B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61E3F-BDE4-431F-98CB-B2B5AFA81A5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50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artificial-intelligence-for-robotics--cs37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60ACF5E-82E5-4FE5-85D1-34E01B033D94}"/>
              </a:ext>
            </a:extLst>
          </p:cNvPr>
          <p:cNvSpPr txBox="1"/>
          <p:nvPr/>
        </p:nvSpPr>
        <p:spPr>
          <a:xfrm>
            <a:off x="6349314" y="2074782"/>
            <a:ext cx="529898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kern="50" dirty="0">
                <a:solidFill>
                  <a:schemeClr val="accent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Andale Sans UI"/>
              </a:rPr>
              <a:t>Farzad Azizi Zade</a:t>
            </a:r>
          </a:p>
          <a:p>
            <a:pPr algn="ctr"/>
            <a:r>
              <a:rPr lang="en-US" sz="2800" kern="5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rPr>
              <a:t>Mini SLAM Project</a:t>
            </a:r>
            <a:endParaRPr lang="fa-I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hape 4911"/>
          <p:cNvSpPr/>
          <p:nvPr/>
        </p:nvSpPr>
        <p:spPr>
          <a:xfrm>
            <a:off x="0" y="5389671"/>
            <a:ext cx="12192000" cy="14683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25401" tIns="25401" rIns="25401" bIns="25401" anchor="ctr"/>
          <a:lstStyle/>
          <a:p>
            <a:pPr algn="ctr" defTabSz="412740" hangingPunct="0">
              <a:defRPr sz="3200">
                <a:solidFill>
                  <a:srgbClr val="FFFFFF"/>
                </a:solidFill>
              </a:defRPr>
            </a:pPr>
            <a:endParaRPr sz="16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5BBE0F-A35C-4BB4-9667-288B4B5B5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" y="779505"/>
            <a:ext cx="5298989" cy="52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85AD73E-699A-41B8-851E-485B58F0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6" t="8539" r="22074" b="62397"/>
          <a:stretch/>
        </p:blipFill>
        <p:spPr>
          <a:xfrm>
            <a:off x="4667249" y="4829617"/>
            <a:ext cx="3395516" cy="1801368"/>
          </a:xfrm>
          <a:prstGeom prst="rect">
            <a:avLst/>
          </a:prstGeom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1B4489DF-BA56-4D0E-82AA-D5670DF5AE68}"/>
              </a:ext>
            </a:extLst>
          </p:cNvPr>
          <p:cNvSpPr/>
          <p:nvPr/>
        </p:nvSpPr>
        <p:spPr>
          <a:xfrm>
            <a:off x="8120172" y="811666"/>
            <a:ext cx="3678865" cy="5600357"/>
          </a:xfrm>
          <a:prstGeom prst="wedgeRoundRectCallout">
            <a:avLst>
              <a:gd name="adj1" fmla="val -60094"/>
              <a:gd name="adj2" fmla="val 4028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5D8660-6D97-481B-A236-6A1FE28C9370}"/>
              </a:ext>
            </a:extLst>
          </p:cNvPr>
          <p:cNvCxnSpPr>
            <a:cxnSpLocks/>
          </p:cNvCxnSpPr>
          <p:nvPr/>
        </p:nvCxnSpPr>
        <p:spPr>
          <a:xfrm>
            <a:off x="873989" y="445976"/>
            <a:ext cx="1123581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F5FA7-914B-43D6-BB74-1F2AAABDD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" y="104500"/>
            <a:ext cx="707167" cy="70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C5F1D-C57D-4B6F-B7D1-46B05764E733}"/>
              </a:ext>
            </a:extLst>
          </p:cNvPr>
          <p:cNvSpPr txBox="1"/>
          <p:nvPr/>
        </p:nvSpPr>
        <p:spPr>
          <a:xfrm>
            <a:off x="3047144" y="535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Localization and Mapping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26B20-A460-4490-9089-6A8AD3F06CE7}"/>
              </a:ext>
            </a:extLst>
          </p:cNvPr>
          <p:cNvSpPr txBox="1"/>
          <p:nvPr/>
        </p:nvSpPr>
        <p:spPr>
          <a:xfrm>
            <a:off x="873989" y="53560"/>
            <a:ext cx="345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Presenter: Farzad Azizi Zade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BA008-A5C4-42BF-B9E9-E450951EAC30}"/>
              </a:ext>
            </a:extLst>
          </p:cNvPr>
          <p:cNvSpPr txBox="1"/>
          <p:nvPr/>
        </p:nvSpPr>
        <p:spPr>
          <a:xfrm>
            <a:off x="10240767" y="53022"/>
            <a:ext cx="18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1 of 5</a:t>
            </a:r>
            <a:endParaRPr lang="en-US" sz="1800" b="1" kern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B Titr" panose="00000700000000000000" pitchFamily="2" charset="-78"/>
              <a:sym typeface="Geomanist Blac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CD89E9-9A46-4A00-96B4-D9E565914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99" t="8689" r="41702" b="81573"/>
          <a:stretch/>
        </p:blipFill>
        <p:spPr>
          <a:xfrm>
            <a:off x="162920" y="869818"/>
            <a:ext cx="3113388" cy="18013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EF4833-F79B-4AD1-83C7-2476F7ABC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09" t="9288" r="25679" b="64795"/>
          <a:stretch/>
        </p:blipFill>
        <p:spPr>
          <a:xfrm>
            <a:off x="69247" y="2723877"/>
            <a:ext cx="3207061" cy="18013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DBEB1D-B350-4ECB-89E9-09EC13EF62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96" t="9287" r="32168" b="64495"/>
          <a:stretch/>
        </p:blipFill>
        <p:spPr>
          <a:xfrm>
            <a:off x="4057996" y="873213"/>
            <a:ext cx="3037896" cy="179797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44155C70-463A-4862-846A-5BE1F8059E07}"/>
              </a:ext>
            </a:extLst>
          </p:cNvPr>
          <p:cNvSpPr/>
          <p:nvPr/>
        </p:nvSpPr>
        <p:spPr>
          <a:xfrm>
            <a:off x="3278836" y="1642645"/>
            <a:ext cx="688072" cy="25571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A322D5-054D-4873-813B-60DBF7CAA3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96" t="8939" r="29573" b="64794"/>
          <a:stretch/>
        </p:blipFill>
        <p:spPr>
          <a:xfrm>
            <a:off x="3966908" y="2723877"/>
            <a:ext cx="3222832" cy="180136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B5AA78-461A-447D-BF87-173042B09726}"/>
              </a:ext>
            </a:extLst>
          </p:cNvPr>
          <p:cNvSpPr/>
          <p:nvPr/>
        </p:nvSpPr>
        <p:spPr>
          <a:xfrm>
            <a:off x="3276308" y="3496704"/>
            <a:ext cx="688072" cy="25571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00622B-CBD6-43B9-8C4F-C030E616CC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956" t="10337" r="32456" b="65094"/>
          <a:stretch/>
        </p:blipFill>
        <p:spPr>
          <a:xfrm>
            <a:off x="8783825" y="2002026"/>
            <a:ext cx="2482371" cy="18013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8C6D79-E9EA-4132-8B8D-250493039F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996" t="11836" r="53964" b="74290"/>
          <a:stretch/>
        </p:blipFill>
        <p:spPr>
          <a:xfrm>
            <a:off x="69247" y="4829617"/>
            <a:ext cx="2838130" cy="18013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56335F-2199-4C1E-8242-8594923D8F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266" t="12858" r="25736" b="80144"/>
          <a:stretch/>
        </p:blipFill>
        <p:spPr>
          <a:xfrm>
            <a:off x="2907377" y="5139387"/>
            <a:ext cx="1757109" cy="845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2BD27E0-87C4-4ACB-97BF-D4F00F886EA6}"/>
              </a:ext>
            </a:extLst>
          </p:cNvPr>
          <p:cNvSpPr/>
          <p:nvPr/>
        </p:nvSpPr>
        <p:spPr>
          <a:xfrm>
            <a:off x="3276308" y="6091044"/>
            <a:ext cx="688072" cy="25571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E4CCF6-EBE0-40AF-BA17-EC03CCD1031B}"/>
              </a:ext>
            </a:extLst>
          </p:cNvPr>
          <p:cNvSpPr txBox="1"/>
          <p:nvPr/>
        </p:nvSpPr>
        <p:spPr>
          <a:xfrm>
            <a:off x="8637452" y="10015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40" rtl="1" hangingPunct="0">
              <a:spcBef>
                <a:spcPts val="351"/>
              </a:spcBef>
              <a:defRPr sz="13000">
                <a:solidFill>
                  <a:srgbClr val="00B18D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pPr>
            <a:r>
              <a:rPr lang="en-US" sz="20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How to find 8 unknowns?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6F4A4E-F356-477F-A3F1-C20A52CAD0AA}"/>
              </a:ext>
            </a:extLst>
          </p:cNvPr>
          <p:cNvSpPr txBox="1"/>
          <p:nvPr/>
        </p:nvSpPr>
        <p:spPr>
          <a:xfrm>
            <a:off x="8156667" y="1378563"/>
            <a:ext cx="1023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40" rtl="1" hangingPunct="0">
              <a:spcBef>
                <a:spcPts val="351"/>
              </a:spcBef>
              <a:defRPr sz="13000">
                <a:solidFill>
                  <a:srgbClr val="00B18D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pPr>
            <a:r>
              <a:rPr lang="en-US" sz="20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Answer</a:t>
            </a:r>
            <a:r>
              <a:rPr lang="en-US" sz="24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E9C2E3-9C9F-44DF-BA8E-8BB4D855658A}"/>
              </a:ext>
            </a:extLst>
          </p:cNvPr>
          <p:cNvSpPr txBox="1"/>
          <p:nvPr/>
        </p:nvSpPr>
        <p:spPr>
          <a:xfrm>
            <a:off x="8227415" y="3965192"/>
            <a:ext cx="34643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MU: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contain the estimated robot poses (this is the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Cambria-Bold"/>
              </a:rPr>
              <a:t>localization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part of SLAM) and the estimated location of the landmarks (which is the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Cambria-Bold"/>
              </a:rPr>
              <a:t>mapping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).</a:t>
            </a:r>
            <a:endParaRPr lang="fa-I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FCF670-564E-432A-B1E4-C94BE61429E6}"/>
              </a:ext>
            </a:extLst>
          </p:cNvPr>
          <p:cNvSpPr/>
          <p:nvPr/>
        </p:nvSpPr>
        <p:spPr>
          <a:xfrm>
            <a:off x="0" y="4469258"/>
            <a:ext cx="12192000" cy="23887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5D8660-6D97-481B-A236-6A1FE28C9370}"/>
              </a:ext>
            </a:extLst>
          </p:cNvPr>
          <p:cNvCxnSpPr>
            <a:cxnSpLocks/>
          </p:cNvCxnSpPr>
          <p:nvPr/>
        </p:nvCxnSpPr>
        <p:spPr>
          <a:xfrm>
            <a:off x="873989" y="445976"/>
            <a:ext cx="1123581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F5FA7-914B-43D6-BB74-1F2AAABD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" y="104500"/>
            <a:ext cx="707167" cy="70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C5F1D-C57D-4B6F-B7D1-46B05764E733}"/>
              </a:ext>
            </a:extLst>
          </p:cNvPr>
          <p:cNvSpPr txBox="1"/>
          <p:nvPr/>
        </p:nvSpPr>
        <p:spPr>
          <a:xfrm>
            <a:off x="3047144" y="535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Incremental Omega Updating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26B20-A460-4490-9089-6A8AD3F06CE7}"/>
              </a:ext>
            </a:extLst>
          </p:cNvPr>
          <p:cNvSpPr txBox="1"/>
          <p:nvPr/>
        </p:nvSpPr>
        <p:spPr>
          <a:xfrm>
            <a:off x="873989" y="53560"/>
            <a:ext cx="345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Presenter: Farzad Azizi Zade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BA008-A5C4-42BF-B9E9-E450951EAC30}"/>
              </a:ext>
            </a:extLst>
          </p:cNvPr>
          <p:cNvSpPr txBox="1"/>
          <p:nvPr/>
        </p:nvSpPr>
        <p:spPr>
          <a:xfrm>
            <a:off x="10240767" y="53022"/>
            <a:ext cx="18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2 of 5</a:t>
            </a:r>
            <a:endParaRPr lang="en-US" sz="1800" b="1" kern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B Titr" panose="00000700000000000000" pitchFamily="2" charset="-78"/>
              <a:sym typeface="Geomanist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BA0E9-4D4F-4A00-B865-D7F3F2C2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2" y="817682"/>
            <a:ext cx="3395766" cy="321896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0707E45-7BEC-45D6-A341-3A7D63B6153B}"/>
              </a:ext>
            </a:extLst>
          </p:cNvPr>
          <p:cNvSpPr/>
          <p:nvPr/>
        </p:nvSpPr>
        <p:spPr>
          <a:xfrm>
            <a:off x="3734262" y="811667"/>
            <a:ext cx="2620833" cy="2545415"/>
          </a:xfrm>
          <a:prstGeom prst="wedgeRoundRectCallout">
            <a:avLst>
              <a:gd name="adj1" fmla="val -53814"/>
              <a:gd name="adj2" fmla="val 6292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That’s why we need to </a:t>
            </a:r>
            <a:r>
              <a:rPr lang="en-US" dirty="0" err="1">
                <a:solidFill>
                  <a:schemeClr val="bg1"/>
                </a:solidFill>
              </a:rPr>
              <a:t>dimx</a:t>
            </a:r>
            <a:r>
              <a:rPr lang="en-US" dirty="0">
                <a:solidFill>
                  <a:schemeClr val="bg1"/>
                </a:solidFill>
              </a:rPr>
              <a:t>+=1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dimy</a:t>
            </a:r>
            <a:r>
              <a:rPr lang="en-US" dirty="0">
                <a:solidFill>
                  <a:schemeClr val="bg1"/>
                </a:solidFill>
              </a:rPr>
              <a:t>+=1 when we move or have a new landmark</a:t>
            </a:r>
            <a:endParaRPr lang="fa-IR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45BE75-9966-49CA-947B-3B0555CC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364" y="817682"/>
            <a:ext cx="3392424" cy="2850489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331BD43-190E-4AE2-A64B-15C4E2C5CE43}"/>
              </a:ext>
            </a:extLst>
          </p:cNvPr>
          <p:cNvSpPr/>
          <p:nvPr/>
        </p:nvSpPr>
        <p:spPr>
          <a:xfrm>
            <a:off x="6491898" y="811667"/>
            <a:ext cx="1963733" cy="2545415"/>
          </a:xfrm>
          <a:prstGeom prst="wedgeRoundRectCallout">
            <a:avLst>
              <a:gd name="adj1" fmla="val 52599"/>
              <a:gd name="adj2" fmla="val 60096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B1146-E4C9-4456-9546-4F4D2584C197}"/>
              </a:ext>
            </a:extLst>
          </p:cNvPr>
          <p:cNvSpPr txBox="1"/>
          <p:nvPr/>
        </p:nvSpPr>
        <p:spPr>
          <a:xfrm>
            <a:off x="377346" y="5233041"/>
            <a:ext cx="5775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Omega = </a:t>
            </a:r>
            <a:r>
              <a:rPr lang="en-US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Omega_Prime</a:t>
            </a:r>
            <a:r>
              <a:rPr lang="en-US" i="1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 - A^T * B^-1 * A</a:t>
            </a:r>
          </a:p>
          <a:p>
            <a:pPr algn="ctr"/>
            <a:r>
              <a:rPr lang="fr-FR" i="1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Xi = </a:t>
            </a:r>
            <a:r>
              <a:rPr lang="fr-FR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Xi_Prime</a:t>
            </a:r>
            <a:r>
              <a:rPr lang="fr-FR" i="1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+mj-cs"/>
              </a:rPr>
              <a:t> - A^T * B^-1 * 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74F801-EFB2-4D73-9559-4D99203BB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364" y="4739337"/>
            <a:ext cx="3222290" cy="18152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8BA12C-C258-4E60-B721-E8A16DD55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486" y="2107729"/>
            <a:ext cx="1511939" cy="8596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D05F62-C665-4F71-B3A4-A0264116E4FA}"/>
              </a:ext>
            </a:extLst>
          </p:cNvPr>
          <p:cNvSpPr txBox="1"/>
          <p:nvPr/>
        </p:nvSpPr>
        <p:spPr>
          <a:xfrm>
            <a:off x="6717760" y="998033"/>
            <a:ext cx="15119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step the pink area will be updated</a:t>
            </a:r>
            <a:endParaRPr lang="fa-I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1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2F6AB72-36DA-4382-A77C-466BA74E2CDC}"/>
              </a:ext>
            </a:extLst>
          </p:cNvPr>
          <p:cNvSpPr/>
          <p:nvPr/>
        </p:nvSpPr>
        <p:spPr>
          <a:xfrm>
            <a:off x="0" y="2514600"/>
            <a:ext cx="12192000" cy="24029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5D8660-6D97-481B-A236-6A1FE28C9370}"/>
              </a:ext>
            </a:extLst>
          </p:cNvPr>
          <p:cNvCxnSpPr>
            <a:cxnSpLocks/>
          </p:cNvCxnSpPr>
          <p:nvPr/>
        </p:nvCxnSpPr>
        <p:spPr>
          <a:xfrm>
            <a:off x="873989" y="445976"/>
            <a:ext cx="1123581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F5FA7-914B-43D6-BB74-1F2AAABD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" y="104500"/>
            <a:ext cx="707167" cy="70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C5F1D-C57D-4B6F-B7D1-46B05764E733}"/>
              </a:ext>
            </a:extLst>
          </p:cNvPr>
          <p:cNvSpPr txBox="1"/>
          <p:nvPr/>
        </p:nvSpPr>
        <p:spPr>
          <a:xfrm>
            <a:off x="3047144" y="535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Motion Planning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26B20-A460-4490-9089-6A8AD3F06CE7}"/>
              </a:ext>
            </a:extLst>
          </p:cNvPr>
          <p:cNvSpPr txBox="1"/>
          <p:nvPr/>
        </p:nvSpPr>
        <p:spPr>
          <a:xfrm>
            <a:off x="873989" y="53560"/>
            <a:ext cx="345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Presenter: Farzad Azizi Zade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BA008-A5C4-42BF-B9E9-E450951EAC30}"/>
              </a:ext>
            </a:extLst>
          </p:cNvPr>
          <p:cNvSpPr txBox="1"/>
          <p:nvPr/>
        </p:nvSpPr>
        <p:spPr>
          <a:xfrm>
            <a:off x="10240767" y="53022"/>
            <a:ext cx="18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3 of 5</a:t>
            </a:r>
            <a:endParaRPr lang="en-US" sz="1800" b="1" kern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B Titr" panose="00000700000000000000" pitchFamily="2" charset="-78"/>
              <a:sym typeface="Geomanist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0D40F-741A-49D7-82F9-BCE8360DF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2" t="18577" r="17752" b="13558"/>
          <a:stretch/>
        </p:blipFill>
        <p:spPr>
          <a:xfrm>
            <a:off x="357277" y="1714385"/>
            <a:ext cx="6946274" cy="40033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46D7A4-7CBF-4136-BEAE-AD87EE5F4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0" t="33799" r="42843" b="40341"/>
          <a:stretch/>
        </p:blipFill>
        <p:spPr>
          <a:xfrm>
            <a:off x="7726381" y="2829329"/>
            <a:ext cx="4108342" cy="17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5D8660-6D97-481B-A236-6A1FE28C9370}"/>
              </a:ext>
            </a:extLst>
          </p:cNvPr>
          <p:cNvCxnSpPr>
            <a:cxnSpLocks/>
          </p:cNvCxnSpPr>
          <p:nvPr/>
        </p:nvCxnSpPr>
        <p:spPr>
          <a:xfrm>
            <a:off x="873989" y="445976"/>
            <a:ext cx="1123581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F5FA7-914B-43D6-BB74-1F2AAABD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" y="104500"/>
            <a:ext cx="707167" cy="70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C5F1D-C57D-4B6F-B7D1-46B05764E733}"/>
              </a:ext>
            </a:extLst>
          </p:cNvPr>
          <p:cNvSpPr txBox="1"/>
          <p:nvPr/>
        </p:nvSpPr>
        <p:spPr>
          <a:xfrm>
            <a:off x="3047144" y="535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Moving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26B20-A460-4490-9089-6A8AD3F06CE7}"/>
              </a:ext>
            </a:extLst>
          </p:cNvPr>
          <p:cNvSpPr txBox="1"/>
          <p:nvPr/>
        </p:nvSpPr>
        <p:spPr>
          <a:xfrm>
            <a:off x="873989" y="53560"/>
            <a:ext cx="345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Presenter: Farzad Azizi Zade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BA008-A5C4-42BF-B9E9-E450951EAC30}"/>
              </a:ext>
            </a:extLst>
          </p:cNvPr>
          <p:cNvSpPr txBox="1"/>
          <p:nvPr/>
        </p:nvSpPr>
        <p:spPr>
          <a:xfrm>
            <a:off x="10240767" y="53022"/>
            <a:ext cx="18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4 of 5</a:t>
            </a:r>
            <a:endParaRPr lang="en-US" sz="1800" b="1" kern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B Titr" panose="00000700000000000000" pitchFamily="2" charset="-78"/>
              <a:sym typeface="Geomanist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20A48-AF4D-4365-8353-B044836B6DDF}"/>
              </a:ext>
            </a:extLst>
          </p:cNvPr>
          <p:cNvGrpSpPr/>
          <p:nvPr/>
        </p:nvGrpSpPr>
        <p:grpSpPr>
          <a:xfrm>
            <a:off x="0" y="1715082"/>
            <a:ext cx="12192000" cy="4001994"/>
            <a:chOff x="0" y="1428003"/>
            <a:chExt cx="12192000" cy="400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F62267-85AE-49DC-906E-D9CD3339DEF4}"/>
                </a:ext>
              </a:extLst>
            </p:cNvPr>
            <p:cNvSpPr/>
            <p:nvPr/>
          </p:nvSpPr>
          <p:spPr>
            <a:xfrm>
              <a:off x="0" y="2227521"/>
              <a:ext cx="12192000" cy="24029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0D58FB-0964-430D-BE97-5785319839CD}"/>
                </a:ext>
              </a:extLst>
            </p:cNvPr>
            <p:cNvGrpSpPr/>
            <p:nvPr/>
          </p:nvGrpSpPr>
          <p:grpSpPr>
            <a:xfrm>
              <a:off x="5505008" y="2318408"/>
              <a:ext cx="6466232" cy="2221182"/>
              <a:chOff x="69247" y="4612718"/>
              <a:chExt cx="6381867" cy="1961982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85AF784E-EB39-4DEB-955B-3239F3D961A3}"/>
                  </a:ext>
                </a:extLst>
              </p:cNvPr>
              <p:cNvSpPr/>
              <p:nvPr/>
            </p:nvSpPr>
            <p:spPr>
              <a:xfrm>
                <a:off x="1260273" y="5985743"/>
                <a:ext cx="688072" cy="255714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60F6A05B-4E78-435F-850E-D33F7EB77F3D}"/>
                  </a:ext>
                </a:extLst>
              </p:cNvPr>
              <p:cNvSpPr/>
              <p:nvPr/>
            </p:nvSpPr>
            <p:spPr>
              <a:xfrm>
                <a:off x="3855315" y="5989643"/>
                <a:ext cx="688072" cy="255714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749E876-C3AB-497F-BDB0-1917AEC7B0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601" t="19775" r="43708" b="67041"/>
              <a:stretch/>
            </p:blipFill>
            <p:spPr>
              <a:xfrm>
                <a:off x="69247" y="5660300"/>
                <a:ext cx="1194954" cy="9144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01328CD-1B98-48EC-A902-ACE3970F3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409" t="39339" r="50900" b="52389"/>
              <a:stretch/>
            </p:blipFill>
            <p:spPr>
              <a:xfrm>
                <a:off x="1951516" y="5660300"/>
                <a:ext cx="1904556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BE4649D-FC5D-48B2-BFFA-DE664CE071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2" t="52743" r="51417" b="38985"/>
              <a:stretch/>
            </p:blipFill>
            <p:spPr>
              <a:xfrm>
                <a:off x="4546558" y="5660300"/>
                <a:ext cx="1904556" cy="914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8B3D70B-F28C-40CB-860A-1C4250F37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35" t="65994" r="51374" b="25734"/>
              <a:stretch/>
            </p:blipFill>
            <p:spPr>
              <a:xfrm>
                <a:off x="4543387" y="4612718"/>
                <a:ext cx="1904556" cy="914400"/>
              </a:xfrm>
              <a:prstGeom prst="rect">
                <a:avLst/>
              </a:prstGeom>
            </p:spPr>
          </p:pic>
          <p:sp>
            <p:nvSpPr>
              <p:cNvPr id="20" name="Arrow: Bent 19">
                <a:extLst>
                  <a:ext uri="{FF2B5EF4-FFF2-40B4-BE49-F238E27FC236}">
                    <a16:creationId xmlns:a16="http://schemas.microsoft.com/office/drawing/2014/main" id="{7E7677A4-5331-46B3-9E86-68F899CA843A}"/>
                  </a:ext>
                </a:extLst>
              </p:cNvPr>
              <p:cNvSpPr/>
              <p:nvPr/>
            </p:nvSpPr>
            <p:spPr>
              <a:xfrm>
                <a:off x="2844800" y="4935304"/>
                <a:ext cx="1698587" cy="724996"/>
              </a:xfrm>
              <a:prstGeom prst="bentArrow">
                <a:avLst>
                  <a:gd name="adj1" fmla="val 19161"/>
                  <a:gd name="adj2" fmla="val 17543"/>
                  <a:gd name="adj3" fmla="val 17993"/>
                  <a:gd name="adj4" fmla="val 4375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AC14E3-8AAF-4CD7-9B20-416C8CF7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31" t="27778" r="39097" b="47654"/>
            <a:stretch/>
          </p:blipFill>
          <p:spPr>
            <a:xfrm>
              <a:off x="77802" y="1428003"/>
              <a:ext cx="5349404" cy="400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73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BE4D89-6E01-4185-BB99-8851784E73B7}"/>
              </a:ext>
            </a:extLst>
          </p:cNvPr>
          <p:cNvSpPr/>
          <p:nvPr/>
        </p:nvSpPr>
        <p:spPr>
          <a:xfrm>
            <a:off x="0" y="4469258"/>
            <a:ext cx="12192000" cy="23887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5D8660-6D97-481B-A236-6A1FE28C9370}"/>
              </a:ext>
            </a:extLst>
          </p:cNvPr>
          <p:cNvCxnSpPr>
            <a:cxnSpLocks/>
          </p:cNvCxnSpPr>
          <p:nvPr/>
        </p:nvCxnSpPr>
        <p:spPr>
          <a:xfrm>
            <a:off x="873989" y="445976"/>
            <a:ext cx="1123581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F5FA7-914B-43D6-BB74-1F2AAABD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" y="104500"/>
            <a:ext cx="707167" cy="70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C5F1D-C57D-4B6F-B7D1-46B05764E733}"/>
              </a:ext>
            </a:extLst>
          </p:cNvPr>
          <p:cNvSpPr txBox="1"/>
          <p:nvPr/>
        </p:nvSpPr>
        <p:spPr>
          <a:xfrm>
            <a:off x="3047144" y="535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26B20-A460-4490-9089-6A8AD3F06CE7}"/>
              </a:ext>
            </a:extLst>
          </p:cNvPr>
          <p:cNvSpPr txBox="1"/>
          <p:nvPr/>
        </p:nvSpPr>
        <p:spPr>
          <a:xfrm>
            <a:off x="873989" y="53560"/>
            <a:ext cx="345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Presenter: Farzad Azizi Zade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BA008-A5C4-42BF-B9E9-E450951EAC30}"/>
              </a:ext>
            </a:extLst>
          </p:cNvPr>
          <p:cNvSpPr txBox="1"/>
          <p:nvPr/>
        </p:nvSpPr>
        <p:spPr>
          <a:xfrm>
            <a:off x="10240767" y="53022"/>
            <a:ext cx="18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B Titr" panose="00000700000000000000" pitchFamily="2" charset="-78"/>
                <a:sym typeface="Geomanist Black"/>
              </a:rPr>
              <a:t>5 of 5</a:t>
            </a:r>
            <a:endParaRPr lang="en-US" sz="1800" b="1" kern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B Titr" panose="00000700000000000000" pitchFamily="2" charset="-78"/>
              <a:sym typeface="Geomanist Black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8B9C08-7BEC-4458-AE86-52B87B233DE4}"/>
              </a:ext>
            </a:extLst>
          </p:cNvPr>
          <p:cNvGrpSpPr/>
          <p:nvPr/>
        </p:nvGrpSpPr>
        <p:grpSpPr>
          <a:xfrm>
            <a:off x="340073" y="1315097"/>
            <a:ext cx="11511854" cy="2650731"/>
            <a:chOff x="295037" y="2103634"/>
            <a:chExt cx="11511854" cy="265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1FDFDC-BDA3-473F-9A47-0D574975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5" t="9487" r="9036" b="4828"/>
            <a:stretch/>
          </p:blipFill>
          <p:spPr>
            <a:xfrm>
              <a:off x="6482820" y="2103634"/>
              <a:ext cx="5324071" cy="26507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4BEEA2-5956-4C53-B4BD-1F956E619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8" t="10400" r="9650" b="5741"/>
            <a:stretch/>
          </p:blipFill>
          <p:spPr>
            <a:xfrm>
              <a:off x="295037" y="2131068"/>
              <a:ext cx="5321808" cy="259586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4435A-32BF-40E7-A334-21988BE7AEE5}"/>
              </a:ext>
            </a:extLst>
          </p:cNvPr>
          <p:cNvGrpSpPr/>
          <p:nvPr/>
        </p:nvGrpSpPr>
        <p:grpSpPr>
          <a:xfrm>
            <a:off x="2301877" y="4858034"/>
            <a:ext cx="7588246" cy="1648353"/>
            <a:chOff x="2372749" y="4834948"/>
            <a:chExt cx="7588246" cy="16483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FBB282-FA2C-4555-A488-B3E6BCB3E432}"/>
                </a:ext>
              </a:extLst>
            </p:cNvPr>
            <p:cNvSpPr/>
            <p:nvPr/>
          </p:nvSpPr>
          <p:spPr>
            <a:xfrm>
              <a:off x="2372749" y="5279190"/>
              <a:ext cx="3557140" cy="786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124DD6-5C4B-4FA1-94BE-E9EAB074D4BF}"/>
                </a:ext>
              </a:extLst>
            </p:cNvPr>
            <p:cNvSpPr txBox="1"/>
            <p:nvPr/>
          </p:nvSpPr>
          <p:spPr>
            <a:xfrm>
              <a:off x="2513348" y="5411027"/>
              <a:ext cx="32569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Best Score is :</a:t>
              </a:r>
              <a:endParaRPr lang="fa-IR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226792-76DA-4819-A79A-243B139CB647}"/>
                </a:ext>
              </a:extLst>
            </p:cNvPr>
            <p:cNvSpPr/>
            <p:nvPr/>
          </p:nvSpPr>
          <p:spPr>
            <a:xfrm rot="16200000">
              <a:off x="4934125" y="5242655"/>
              <a:ext cx="1639345" cy="84194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597476-CD0B-4319-9484-10DEF1CC87A0}"/>
                </a:ext>
              </a:extLst>
            </p:cNvPr>
            <p:cNvGrpSpPr/>
            <p:nvPr/>
          </p:nvGrpSpPr>
          <p:grpSpPr>
            <a:xfrm>
              <a:off x="6265512" y="4834948"/>
              <a:ext cx="3695483" cy="1639346"/>
              <a:chOff x="5910855" y="4852964"/>
              <a:chExt cx="3695483" cy="1639346"/>
            </a:xfrm>
          </p:grpSpPr>
          <p:sp>
            <p:nvSpPr>
              <p:cNvPr id="18" name="Flowchart: Delay 17">
                <a:extLst>
                  <a:ext uri="{FF2B5EF4-FFF2-40B4-BE49-F238E27FC236}">
                    <a16:creationId xmlns:a16="http://schemas.microsoft.com/office/drawing/2014/main" id="{67B834F3-F1CD-4C9E-9D7F-EF441067E507}"/>
                  </a:ext>
                </a:extLst>
              </p:cNvPr>
              <p:cNvSpPr/>
              <p:nvPr/>
            </p:nvSpPr>
            <p:spPr>
              <a:xfrm>
                <a:off x="5910855" y="4852964"/>
                <a:ext cx="3695483" cy="1639346"/>
              </a:xfrm>
              <a:prstGeom prst="flowChartDela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14A3-C400-41AA-9476-5A396C5A966F}"/>
                  </a:ext>
                </a:extLst>
              </p:cNvPr>
              <p:cNvSpPr txBox="1"/>
              <p:nvPr/>
            </p:nvSpPr>
            <p:spPr>
              <a:xfrm>
                <a:off x="6013807" y="4980139"/>
                <a:ext cx="325690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a-I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 A score: 100.00</a:t>
                </a:r>
              </a:p>
              <a:p>
                <a:r>
                  <a:rPr lang="fa-I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 B score: 88.89</a:t>
                </a:r>
              </a:p>
              <a:p>
                <a:r>
                  <a:rPr lang="fa-I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score: 92.56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87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911"/>
          <p:cNvSpPr/>
          <p:nvPr/>
        </p:nvSpPr>
        <p:spPr>
          <a:xfrm>
            <a:off x="0" y="5389671"/>
            <a:ext cx="12192000" cy="14683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25401" tIns="25401" rIns="25401" bIns="25401" anchor="ctr"/>
          <a:lstStyle/>
          <a:p>
            <a:pPr algn="ctr" defTabSz="412740" hangingPunct="0">
              <a:defRPr sz="3200">
                <a:solidFill>
                  <a:srgbClr val="FFFFFF"/>
                </a:solidFill>
              </a:defRPr>
            </a:pPr>
            <a:endParaRPr sz="16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B31ED9-E777-4704-AC17-0AB13DA208E3}"/>
              </a:ext>
            </a:extLst>
          </p:cNvPr>
          <p:cNvGrpSpPr/>
          <p:nvPr/>
        </p:nvGrpSpPr>
        <p:grpSpPr>
          <a:xfrm>
            <a:off x="2001748" y="1560528"/>
            <a:ext cx="8188503" cy="2285126"/>
            <a:chOff x="2001748" y="503332"/>
            <a:chExt cx="8188503" cy="2285126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C04CE2B4-0DC3-4F19-8FD6-33A9DAD41D75}"/>
                </a:ext>
              </a:extLst>
            </p:cNvPr>
            <p:cNvSpPr/>
            <p:nvPr/>
          </p:nvSpPr>
          <p:spPr>
            <a:xfrm>
              <a:off x="2001748" y="503332"/>
              <a:ext cx="8188503" cy="2285126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21" name="Shape 4915">
              <a:extLst>
                <a:ext uri="{FF2B5EF4-FFF2-40B4-BE49-F238E27FC236}">
                  <a16:creationId xmlns:a16="http://schemas.microsoft.com/office/drawing/2014/main" id="{7A7A795C-C84F-4952-BED9-C9635E19B769}"/>
                </a:ext>
              </a:extLst>
            </p:cNvPr>
            <p:cNvSpPr/>
            <p:nvPr/>
          </p:nvSpPr>
          <p:spPr>
            <a:xfrm>
              <a:off x="2451570" y="1102155"/>
              <a:ext cx="7288857" cy="1087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1" tIns="25401" rIns="25401" bIns="25401" numCol="1" anchor="t">
              <a:spAutoFit/>
            </a:bodyPr>
            <a:lstStyle/>
            <a:p>
              <a:pPr algn="ctr" defTabSz="412740" rtl="1" hangingPunct="0">
                <a:spcBef>
                  <a:spcPts val="351"/>
                </a:spcBef>
                <a:defRPr sz="13000">
                  <a:solidFill>
                    <a:srgbClr val="00B18D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32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B Titr" panose="00000700000000000000" pitchFamily="2" charset="-78"/>
                  <a:sym typeface="Geomanist Black"/>
                </a:rPr>
                <a:t>THE END</a:t>
              </a:r>
            </a:p>
            <a:p>
              <a:pPr algn="ctr" defTabSz="412740" rtl="1" hangingPunct="0">
                <a:spcBef>
                  <a:spcPts val="351"/>
                </a:spcBef>
                <a:defRPr sz="13000">
                  <a:solidFill>
                    <a:srgbClr val="00B18D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32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B Titr" panose="00000700000000000000" pitchFamily="2" charset="-78"/>
                  <a:sym typeface="Geomanist Black"/>
                </a:rPr>
                <a:t>Thanks for your Time and Consideration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923AD-EFE4-4CEB-A3AB-357F35EC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8" y="5462806"/>
            <a:ext cx="1322057" cy="1322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3DBB65-F729-4D91-AA91-C42888ECF4DA}"/>
              </a:ext>
            </a:extLst>
          </p:cNvPr>
          <p:cNvSpPr txBox="1"/>
          <p:nvPr/>
        </p:nvSpPr>
        <p:spPr>
          <a:xfrm>
            <a:off x="1696053" y="5679762"/>
            <a:ext cx="2556392" cy="88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40" rtl="1" hangingPunct="0">
              <a:spcBef>
                <a:spcPts val="351"/>
              </a:spcBef>
              <a:defRPr sz="13000">
                <a:solidFill>
                  <a:srgbClr val="00B18D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pPr>
            <a:r>
              <a:rPr lang="en-US" sz="24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Farzad Azizi Zade</a:t>
            </a:r>
            <a:endParaRPr lang="fa-IR" sz="2400" b="1" kern="0" dirty="0">
              <a:solidFill>
                <a:schemeClr val="bg1"/>
              </a:solidFill>
              <a:latin typeface="+mj-lt"/>
              <a:ea typeface="Times New Roman" panose="02020603050405020304" pitchFamily="18" charset="0"/>
              <a:cs typeface="Adobe Arabic" panose="02040503050201020203"/>
              <a:sym typeface="Geomanist Black"/>
            </a:endParaRPr>
          </a:p>
          <a:p>
            <a:pPr defTabSz="412740" rtl="1" hangingPunct="0">
              <a:spcBef>
                <a:spcPts val="351"/>
              </a:spcBef>
              <a:defRPr sz="13000">
                <a:solidFill>
                  <a:srgbClr val="00B18D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pPr>
            <a:r>
              <a:rPr lang="en-US" sz="24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Mini SLAM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C2861-5D6C-4B7F-B7E3-031FC3A801F7}"/>
              </a:ext>
            </a:extLst>
          </p:cNvPr>
          <p:cNvSpPr txBox="1"/>
          <p:nvPr/>
        </p:nvSpPr>
        <p:spPr>
          <a:xfrm>
            <a:off x="6881824" y="6027789"/>
            <a:ext cx="5403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 Intelligence for Robotics | Udacity</a:t>
            </a:r>
            <a:endParaRPr lang="fa-IR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3DFCD-D9DA-4AC9-A242-F9476B37FF19}"/>
              </a:ext>
            </a:extLst>
          </p:cNvPr>
          <p:cNvSpPr txBox="1"/>
          <p:nvPr/>
        </p:nvSpPr>
        <p:spPr>
          <a:xfrm>
            <a:off x="8847922" y="5659243"/>
            <a:ext cx="1997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40" rtl="1" hangingPunct="0">
              <a:spcBef>
                <a:spcPts val="351"/>
              </a:spcBef>
              <a:defRPr sz="13000">
                <a:solidFill>
                  <a:srgbClr val="00B18D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pPr>
            <a:r>
              <a:rPr lang="en-US" sz="2400" b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Adobe Arabic" panose="02040503050201020203"/>
                <a:sym typeface="Geomanist Black"/>
              </a:rPr>
              <a:t>Main Resource</a:t>
            </a:r>
          </a:p>
        </p:txBody>
      </p:sp>
    </p:spTree>
    <p:extLst>
      <p:ext uri="{BB962C8B-B14F-4D97-AF65-F5344CB8AC3E}">
        <p14:creationId xmlns:p14="http://schemas.microsoft.com/office/powerpoint/2010/main" val="327098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191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Cambria-Bold</vt:lpstr>
      <vt:lpstr>Helvetica Light</vt:lpstr>
      <vt:lpstr>Arial</vt:lpstr>
      <vt:lpstr>Calibri</vt:lpstr>
      <vt:lpstr>Calibri Light</vt:lpstr>
      <vt:lpstr>Cambria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farix fa</dc:creator>
  <cp:lastModifiedBy>farix fa</cp:lastModifiedBy>
  <cp:revision>127</cp:revision>
  <dcterms:created xsi:type="dcterms:W3CDTF">2021-04-28T10:30:38Z</dcterms:created>
  <dcterms:modified xsi:type="dcterms:W3CDTF">2021-10-15T17:48:50Z</dcterms:modified>
</cp:coreProperties>
</file>